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74" r:id="rId4"/>
    <p:sldId id="282" r:id="rId5"/>
    <p:sldId id="283" r:id="rId6"/>
    <p:sldId id="284" r:id="rId7"/>
    <p:sldId id="285" r:id="rId8"/>
    <p:sldId id="288" r:id="rId9"/>
    <p:sldId id="287" r:id="rId10"/>
    <p:sldId id="270" r:id="rId11"/>
    <p:sldId id="277" r:id="rId12"/>
    <p:sldId id="273" r:id="rId13"/>
    <p:sldId id="267" r:id="rId14"/>
    <p:sldId id="289" r:id="rId15"/>
    <p:sldId id="269" r:id="rId16"/>
    <p:sldId id="268" r:id="rId17"/>
    <p:sldId id="290" r:id="rId18"/>
    <p:sldId id="271" r:id="rId19"/>
    <p:sldId id="291" r:id="rId20"/>
    <p:sldId id="292" r:id="rId21"/>
    <p:sldId id="293" r:id="rId22"/>
    <p:sldId id="294" r:id="rId23"/>
    <p:sldId id="286" r:id="rId24"/>
    <p:sldId id="272" r:id="rId25"/>
    <p:sldId id="266" r:id="rId26"/>
    <p:sldId id="275" r:id="rId27"/>
    <p:sldId id="276" r:id="rId28"/>
    <p:sldId id="261" r:id="rId29"/>
    <p:sldId id="257" r:id="rId30"/>
    <p:sldId id="258" r:id="rId31"/>
    <p:sldId id="264" r:id="rId32"/>
    <p:sldId id="265" r:id="rId33"/>
    <p:sldId id="259" r:id="rId34"/>
    <p:sldId id="279" r:id="rId35"/>
    <p:sldId id="280" r:id="rId36"/>
    <p:sldId id="278" r:id="rId37"/>
    <p:sldId id="281" r:id="rId3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48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66A244-020C-4351-9452-EBFC7A99F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87A17DA-D0F8-49FE-8480-3EB8CD7A2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8C2E30E-1574-4CCB-99AC-3096C7A99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2F52-76F6-43EE-A7A6-E50BE9F316B6}" type="datetimeFigureOut">
              <a:rPr lang="nl-NL" smtClean="0"/>
              <a:t>6-12-2021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3493282-FB84-45F0-BC9A-450F7266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936E268-8A3C-4530-882B-82779A56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D9E04-D44A-47CB-9D78-F5AAF4B39F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636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62DF8-0BD4-4C35-B1A8-C1134B097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40D851F-F0AB-46A7-826F-A8FC5AE33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F654B7B-3DAD-4EAC-A469-1BA5A1E11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2F52-76F6-43EE-A7A6-E50BE9F316B6}" type="datetimeFigureOut">
              <a:rPr lang="nl-NL" smtClean="0"/>
              <a:t>6-12-2021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3179DD7-491C-4873-946C-F13F5FB6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137EF4-5689-41F3-9AD8-173B885E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D9E04-D44A-47CB-9D78-F5AAF4B39F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9754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6EBD4E4-5D94-435E-B7B6-F04EB36394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ED63F73-7A48-4D71-94FB-A93A4AC52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9E426E7-B565-4302-B9EF-E4CA16B26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2F52-76F6-43EE-A7A6-E50BE9F316B6}" type="datetimeFigureOut">
              <a:rPr lang="nl-NL" smtClean="0"/>
              <a:t>6-12-2021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DBE7B1E-FA06-4CCA-A975-9CB0921DB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6B352E9-F9CA-457A-8C44-24D0D7C0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D9E04-D44A-47CB-9D78-F5AAF4B39F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3851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933DC5-757B-4E4B-8B6F-F7D73728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812554-77B9-4492-AE84-442234AB6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B4E048-4AE8-4F8B-86A5-C23322E2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2F52-76F6-43EE-A7A6-E50BE9F316B6}" type="datetimeFigureOut">
              <a:rPr lang="nl-NL" smtClean="0"/>
              <a:t>6-12-2021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7769CFB-39EC-408D-BAB1-0EE896C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CE585A8-BB59-49DD-AEF7-48E65AF1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D9E04-D44A-47CB-9D78-F5AAF4B39F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9368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D34BA-0067-44BE-8DE4-E9BAA42C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C3214F-65A1-4356-873E-2389451EC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A5B0E2-610C-4F55-8D4D-32E6C7C75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2F52-76F6-43EE-A7A6-E50BE9F316B6}" type="datetimeFigureOut">
              <a:rPr lang="nl-NL" smtClean="0"/>
              <a:t>6-12-2021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BE3D33-14D5-4292-A819-FBFB01471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242141-782C-46A0-993A-B7CAB46F1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D9E04-D44A-47CB-9D78-F5AAF4B39F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879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9C6C9-DA26-4835-A01D-97C75C51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1E4D063-4266-4AC1-83B9-B42DBE7B2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36F3C00-8993-4D9A-8DD5-D79776FD7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5B40A52-8E2A-4E2C-90E1-7CCE37A40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2F52-76F6-43EE-A7A6-E50BE9F316B6}" type="datetimeFigureOut">
              <a:rPr lang="nl-NL" smtClean="0"/>
              <a:t>6-12-2021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65E212B-0FCB-4C2B-9E85-5ACC760DC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59CB215-D0AC-4675-94A2-D9013334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D9E04-D44A-47CB-9D78-F5AAF4B39F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4064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354909-716B-46C4-A802-3150CA53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4FEBC73-8FD2-4B3B-9C4A-194766FAE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88F7F24-2E49-45CF-BF7E-9195BA18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6BE051F-F4EA-45BC-9A89-83BD7001C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5DEF258-5E58-46F4-B736-97C182FB8C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3E3393F-2426-441C-B4E8-84FB95E2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2F52-76F6-43EE-A7A6-E50BE9F316B6}" type="datetimeFigureOut">
              <a:rPr lang="nl-NL" smtClean="0"/>
              <a:t>6-12-2021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1B3B560-7ACE-4E1F-9B21-F450614F8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F587902-019D-42A7-96D5-A0F0848A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D9E04-D44A-47CB-9D78-F5AAF4B39F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8913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4AF73-D06D-41CD-8816-444AB5C3D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B3CE098-C3FD-45A6-BC61-AFFB2F74A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2F52-76F6-43EE-A7A6-E50BE9F316B6}" type="datetimeFigureOut">
              <a:rPr lang="nl-NL" smtClean="0"/>
              <a:t>6-12-2021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64256FD-EB7A-40AE-8B77-1516A9B2E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E71D8BC-1F09-4145-82D9-EB783158B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D9E04-D44A-47CB-9D78-F5AAF4B39F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1597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A6FAC89-9ECB-47D2-B9F2-8E4CA587B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2F52-76F6-43EE-A7A6-E50BE9F316B6}" type="datetimeFigureOut">
              <a:rPr lang="nl-NL" smtClean="0"/>
              <a:t>6-12-2021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599FAD5-FFDC-42FF-9A93-748CE529C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1E42147-6AC5-47AA-9DA8-24056B39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D9E04-D44A-47CB-9D78-F5AAF4B39F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521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1F35A-7A62-4D67-A3B0-A49EC5F52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E8884E-823C-4E2F-8C46-51202C80A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D512220-1DEB-4613-8A81-81F5CDCCB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E8539B3-BDFC-4523-804D-843E7C90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2F52-76F6-43EE-A7A6-E50BE9F316B6}" type="datetimeFigureOut">
              <a:rPr lang="nl-NL" smtClean="0"/>
              <a:t>6-12-2021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DFC7CF8-A719-4FC4-B649-2839211FD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74A6BBC-88DA-47DF-B037-C4B3C75F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D9E04-D44A-47CB-9D78-F5AAF4B39F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496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CBC646-C471-499F-AC44-9AFDB10F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18DE887-C84E-4B4A-AB7F-86AF63F51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4A7C70B-48AA-4A10-96D1-322B47FC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E1DD449-B87F-494D-BB32-6B5BDE19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2F52-76F6-43EE-A7A6-E50BE9F316B6}" type="datetimeFigureOut">
              <a:rPr lang="nl-NL" smtClean="0"/>
              <a:t>6-12-2021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C97AC6B-0C44-4B17-8025-2A579207A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737798D-78BE-41FF-84FA-25E59914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D9E04-D44A-47CB-9D78-F5AAF4B39F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475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BB6ABE71-7063-408C-9651-AFED6558E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1EF39F1-83A3-4397-87F4-7D5FF7885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A8794B8-F0D4-4FDD-AB36-56ADB9DEA7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02F52-76F6-43EE-A7A6-E50BE9F316B6}" type="datetimeFigureOut">
              <a:rPr lang="nl-NL" smtClean="0"/>
              <a:t>6-12-2021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B5AAA7-E8FD-4B87-AF87-D244815F9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BFE2C69-7493-4347-85F1-1D2D7869A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D9E04-D44A-47CB-9D78-F5AAF4B39FC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3638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icolasfauchereau.github.io/climatecode/posts/wavelet-analysis-in-python/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hyperlink" Target="https://towardsdatascience.com/wavelet-fourier-analysis-on-the-enso-and-monsoon-data-in-python-31504eeadc2c" TargetMode="Externa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sl.noaa.gov/gcos_wgsp/Timeseries/Nino34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7A048D-4A89-4CC9-AB3F-435A1F8825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Meeting 6/12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281B8C6-39C8-4B8F-B494-9AC861115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2789155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BB161-68D9-43C4-930C-6C5E7A23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ENSO Event 1940s</a:t>
            </a:r>
          </a:p>
        </p:txBody>
      </p:sp>
    </p:spTree>
    <p:extLst>
      <p:ext uri="{BB962C8B-B14F-4D97-AF65-F5344CB8AC3E}">
        <p14:creationId xmlns:p14="http://schemas.microsoft.com/office/powerpoint/2010/main" val="2526889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FAE35C1-CFF1-4200-8840-54619A78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19" y="1320801"/>
            <a:ext cx="9603079" cy="540173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FEB17258-77BA-46AB-827E-C76A784B64BB}"/>
              </a:ext>
            </a:extLst>
          </p:cNvPr>
          <p:cNvSpPr txBox="1"/>
          <p:nvPr/>
        </p:nvSpPr>
        <p:spPr>
          <a:xfrm>
            <a:off x="3691467" y="787400"/>
            <a:ext cx="458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Time series of </a:t>
            </a:r>
            <a:r>
              <a:rPr lang="nl-NL" dirty="0" err="1"/>
              <a:t>the</a:t>
            </a:r>
            <a:r>
              <a:rPr lang="nl-NL" dirty="0"/>
              <a:t> Indices</a:t>
            </a:r>
          </a:p>
        </p:txBody>
      </p:sp>
    </p:spTree>
    <p:extLst>
      <p:ext uri="{BB962C8B-B14F-4D97-AF65-F5344CB8AC3E}">
        <p14:creationId xmlns:p14="http://schemas.microsoft.com/office/powerpoint/2010/main" val="3832085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758A1-81C2-435C-A378-1C2D2B328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Wavelets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8784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C00F47E-9DDB-421E-8BAF-4940322BF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66" t="31852" r="18834" b="14518"/>
          <a:stretch/>
        </p:blipFill>
        <p:spPr>
          <a:xfrm>
            <a:off x="7437120" y="157797"/>
            <a:ext cx="4754880" cy="367792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8A0091EE-C19C-41B0-BB9A-F85C355DB2C3}"/>
              </a:ext>
            </a:extLst>
          </p:cNvPr>
          <p:cNvSpPr txBox="1"/>
          <p:nvPr/>
        </p:nvSpPr>
        <p:spPr>
          <a:xfrm>
            <a:off x="10241280" y="0"/>
            <a:ext cx="195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Jevrejeva</a:t>
            </a:r>
            <a:r>
              <a:rPr lang="nl-NL" dirty="0"/>
              <a:t> et al., 2003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A754871-B200-4676-9DD5-98015645D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84" y="752475"/>
            <a:ext cx="6916479" cy="522246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4F6365A-5B7C-44E8-9A0E-F335273C5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563" y="4333103"/>
            <a:ext cx="5010437" cy="252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70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E146087-595A-4897-A827-555AF805E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" t="8000" r="4667" b="8296"/>
          <a:stretch/>
        </p:blipFill>
        <p:spPr>
          <a:xfrm>
            <a:off x="3451676" y="2251393"/>
            <a:ext cx="8740324" cy="460660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9434398-4CCD-4CC1-B048-118335584B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7" t="15704" r="29834" b="6370"/>
          <a:stretch/>
        </p:blipFill>
        <p:spPr>
          <a:xfrm>
            <a:off x="0" y="61913"/>
            <a:ext cx="4836261" cy="326040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670E1F3-D028-4139-A6D2-BE0EF71A0E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83" t="7557" r="4250" b="8740"/>
          <a:stretch/>
        </p:blipFill>
        <p:spPr>
          <a:xfrm>
            <a:off x="2746308" y="1962666"/>
            <a:ext cx="9445692" cy="4959866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8EC4D173-815F-46B2-A25E-31F719F8CDBF}"/>
              </a:ext>
            </a:extLst>
          </p:cNvPr>
          <p:cNvSpPr txBox="1"/>
          <p:nvPr/>
        </p:nvSpPr>
        <p:spPr>
          <a:xfrm>
            <a:off x="9451155" y="113792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normalize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66427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2492288-CA32-40F1-8AAB-76C3237E9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00" t="23556" r="52333" b="27111"/>
          <a:stretch/>
        </p:blipFill>
        <p:spPr>
          <a:xfrm>
            <a:off x="7889081" y="0"/>
            <a:ext cx="4226560" cy="338328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EDBF8B0-C08B-4D62-A418-00A42236D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05700" cy="566737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712D77A-196E-4200-9EF0-4994B3212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517" y="3276406"/>
            <a:ext cx="4742575" cy="36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82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A26AF4B-D6D3-4A9F-AD8C-D853F84BA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71" y="630878"/>
            <a:ext cx="10435457" cy="524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90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B8C5D0A-9BA6-4625-B79B-760A4F893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" t="13777" r="32751" b="5482"/>
          <a:stretch/>
        </p:blipFill>
        <p:spPr>
          <a:xfrm>
            <a:off x="0" y="66040"/>
            <a:ext cx="4658779" cy="336296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7AE5E85-CC71-4E90-99DB-0AE71CC0D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4" t="8296" r="5416" b="7852"/>
          <a:stretch/>
        </p:blipFill>
        <p:spPr>
          <a:xfrm>
            <a:off x="3415107" y="2113280"/>
            <a:ext cx="8776894" cy="47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41924-E15D-4096-8C99-FBE1E4300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557"/>
            <a:ext cx="10515600" cy="1325563"/>
          </a:xfrm>
        </p:spPr>
        <p:txBody>
          <a:bodyPr/>
          <a:lstStyle/>
          <a:p>
            <a:r>
              <a:rPr lang="nl-NL" dirty="0" err="1"/>
              <a:t>Width</a:t>
            </a:r>
            <a:r>
              <a:rPr lang="nl-NL" dirty="0"/>
              <a:t> of ENSO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596A7D9-0CFF-4974-B588-23BA47C81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7" t="24652" r="26084" b="18222"/>
          <a:stretch/>
        </p:blipFill>
        <p:spPr>
          <a:xfrm>
            <a:off x="6370320" y="2940368"/>
            <a:ext cx="5821680" cy="3917632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1126560-FF8F-4552-80CC-DF0EDE21EE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50" t="22370" r="23666" b="11852"/>
          <a:stretch/>
        </p:blipFill>
        <p:spPr>
          <a:xfrm>
            <a:off x="0" y="3082608"/>
            <a:ext cx="5467515" cy="377539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DECD2822-BF6B-49A6-80B7-F8671DEA768B}"/>
              </a:ext>
            </a:extLst>
          </p:cNvPr>
          <p:cNvSpPr txBox="1"/>
          <p:nvPr/>
        </p:nvSpPr>
        <p:spPr>
          <a:xfrm>
            <a:off x="8244840" y="2053709"/>
            <a:ext cx="207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Months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 El Nino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B86B400-5614-431E-AFEF-24EB84B5F94E}"/>
              </a:ext>
            </a:extLst>
          </p:cNvPr>
          <p:cNvSpPr txBox="1"/>
          <p:nvPr/>
        </p:nvSpPr>
        <p:spPr>
          <a:xfrm>
            <a:off x="1697437" y="2192209"/>
            <a:ext cx="207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Duration</a:t>
            </a:r>
            <a:r>
              <a:rPr lang="nl-NL" dirty="0"/>
              <a:t> of El Nino</a:t>
            </a:r>
          </a:p>
        </p:txBody>
      </p:sp>
    </p:spTree>
    <p:extLst>
      <p:ext uri="{BB962C8B-B14F-4D97-AF65-F5344CB8AC3E}">
        <p14:creationId xmlns:p14="http://schemas.microsoft.com/office/powerpoint/2010/main" val="3267302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DDE7CA5-B952-4086-9CE5-3DE74BE1A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7" t="10222" r="7750" b="6963"/>
          <a:stretch/>
        </p:blipFill>
        <p:spPr>
          <a:xfrm>
            <a:off x="464515" y="416560"/>
            <a:ext cx="11262969" cy="602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12D220-97A5-42EE-82CE-79932B7A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B83FE1D-4F48-4951-B87D-7EB0E245F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Comparison</a:t>
            </a:r>
            <a:r>
              <a:rPr lang="nl-NL" dirty="0"/>
              <a:t> SST </a:t>
            </a:r>
            <a:r>
              <a:rPr lang="nl-NL" dirty="0" err="1"/>
              <a:t>reconstructions</a:t>
            </a:r>
            <a:endParaRPr lang="nl-NL" dirty="0"/>
          </a:p>
          <a:p>
            <a:r>
              <a:rPr lang="nl-NL" dirty="0" err="1"/>
              <a:t>Wavelets</a:t>
            </a:r>
            <a:endParaRPr lang="nl-NL" dirty="0"/>
          </a:p>
          <a:p>
            <a:r>
              <a:rPr lang="nl-NL" dirty="0" err="1"/>
              <a:t>Width</a:t>
            </a:r>
            <a:r>
              <a:rPr lang="nl-NL" dirty="0"/>
              <a:t> of El </a:t>
            </a:r>
            <a:r>
              <a:rPr lang="nl-NL" dirty="0" err="1"/>
              <a:t>Niño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not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really</a:t>
            </a:r>
            <a:r>
              <a:rPr lang="nl-NL" dirty="0">
                <a:sym typeface="Wingdings" panose="05000000000000000000" pitchFamily="2" charset="2"/>
              </a:rPr>
              <a:t> far</a:t>
            </a:r>
            <a:endParaRPr lang="nl-NL" dirty="0"/>
          </a:p>
          <a:p>
            <a:r>
              <a:rPr lang="nl-NL" dirty="0"/>
              <a:t>Form</a:t>
            </a:r>
          </a:p>
        </p:txBody>
      </p:sp>
    </p:spTree>
    <p:extLst>
      <p:ext uri="{BB962C8B-B14F-4D97-AF65-F5344CB8AC3E}">
        <p14:creationId xmlns:p14="http://schemas.microsoft.com/office/powerpoint/2010/main" val="2724721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200CC99-E469-4ADC-AEB5-4569851C9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0" t="10370" r="5834" b="7260"/>
          <a:stretch/>
        </p:blipFill>
        <p:spPr>
          <a:xfrm>
            <a:off x="853440" y="711200"/>
            <a:ext cx="1062736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91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68EE583-D2FF-4EC8-A820-510EE8F48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3" t="10881" r="5776" b="8812"/>
          <a:stretch/>
        </p:blipFill>
        <p:spPr>
          <a:xfrm>
            <a:off x="557048" y="411525"/>
            <a:ext cx="11077904" cy="57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00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475419-056F-45F9-A45F-3041D598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week: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07B91A-AD8F-4015-97F5-A6A8B537C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 Form!</a:t>
            </a:r>
          </a:p>
          <a:p>
            <a:r>
              <a:rPr lang="nl-NL" dirty="0"/>
              <a:t>Goals?</a:t>
            </a:r>
          </a:p>
          <a:p>
            <a:pPr marL="514350" indent="-514350">
              <a:buAutoNum type="arabicPeriod"/>
            </a:pPr>
            <a:r>
              <a:rPr lang="nl-NL" dirty="0"/>
              <a:t>ENSO events</a:t>
            </a:r>
          </a:p>
          <a:p>
            <a:pPr marL="514350" indent="-514350">
              <a:buAutoNum type="arabicPeriod"/>
            </a:pPr>
            <a:r>
              <a:rPr lang="nl-NL" dirty="0"/>
              <a:t>Connection </a:t>
            </a:r>
            <a:r>
              <a:rPr lang="nl-NL" dirty="0" err="1"/>
              <a:t>with</a:t>
            </a:r>
            <a:r>
              <a:rPr lang="nl-NL" dirty="0"/>
              <a:t> Wind </a:t>
            </a:r>
            <a:r>
              <a:rPr lang="nl-NL" dirty="0" err="1"/>
              <a:t>with</a:t>
            </a:r>
            <a:r>
              <a:rPr lang="nl-NL" dirty="0"/>
              <a:t> IPO (ENSO)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longer</a:t>
            </a:r>
            <a:r>
              <a:rPr lang="nl-NL" dirty="0">
                <a:sym typeface="Wingdings" panose="05000000000000000000" pitchFamily="2" charset="2"/>
              </a:rPr>
              <a:t> term </a:t>
            </a:r>
            <a:r>
              <a:rPr lang="nl-NL" dirty="0" err="1">
                <a:sym typeface="Wingdings" panose="05000000000000000000" pitchFamily="2" charset="2"/>
              </a:rPr>
              <a:t>reconstruction</a:t>
            </a:r>
            <a:r>
              <a:rPr lang="nl-NL" dirty="0">
                <a:sym typeface="Wingdings" panose="05000000000000000000" pitchFamily="2" charset="2"/>
              </a:rPr>
              <a:t> ERA5 or B?; </a:t>
            </a:r>
            <a:r>
              <a:rPr lang="nl-NL" dirty="0" err="1">
                <a:sym typeface="Wingdings" panose="05000000000000000000" pitchFamily="2" charset="2"/>
              </a:rPr>
              <a:t>Variability</a:t>
            </a:r>
            <a:r>
              <a:rPr lang="nl-NL" dirty="0">
                <a:sym typeface="Wingdings" panose="05000000000000000000" pitchFamily="2" charset="2"/>
              </a:rPr>
              <a:t>, </a:t>
            </a:r>
            <a:r>
              <a:rPr lang="nl-NL" dirty="0" err="1">
                <a:sym typeface="Wingdings" panose="05000000000000000000" pitchFamily="2" charset="2"/>
              </a:rPr>
              <a:t>also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with</a:t>
            </a:r>
            <a:r>
              <a:rPr lang="nl-NL" dirty="0">
                <a:sym typeface="Wingdings" panose="05000000000000000000" pitchFamily="2" charset="2"/>
              </a:rPr>
              <a:t> NAO </a:t>
            </a:r>
            <a:r>
              <a:rPr lang="nl-NL" dirty="0" err="1">
                <a:sym typeface="Wingdings" panose="05000000000000000000" pitchFamily="2" charset="2"/>
              </a:rPr>
              <a:t>and</a:t>
            </a:r>
            <a:r>
              <a:rPr lang="nl-NL" dirty="0">
                <a:sym typeface="Wingdings" panose="05000000000000000000" pitchFamily="2" charset="2"/>
              </a:rPr>
              <a:t> SAM.</a:t>
            </a:r>
            <a:endParaRPr lang="nl-NL" dirty="0"/>
          </a:p>
          <a:p>
            <a:pPr marL="514350" indent="-514350">
              <a:buAutoNum type="arabicPeriod"/>
            </a:pPr>
            <a:r>
              <a:rPr lang="nl-NL" dirty="0"/>
              <a:t>NAO</a:t>
            </a:r>
          </a:p>
          <a:p>
            <a:endParaRPr lang="nl-NL" dirty="0"/>
          </a:p>
          <a:p>
            <a:r>
              <a:rPr lang="nl-NL" dirty="0"/>
              <a:t>Basal </a:t>
            </a:r>
            <a:r>
              <a:rPr lang="nl-NL" dirty="0" err="1"/>
              <a:t>melt</a:t>
            </a:r>
            <a:r>
              <a:rPr lang="nl-NL" dirty="0"/>
              <a:t>?</a:t>
            </a:r>
          </a:p>
          <a:p>
            <a:r>
              <a:rPr lang="nl-NL" dirty="0" err="1"/>
              <a:t>Literature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7587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69ACD-5196-47C7-9B23-8D79B6B50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Behind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old</a:t>
            </a:r>
            <a:r>
              <a:rPr lang="nl-NL" dirty="0"/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1707623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3C948E-AA07-4323-9457-3ADC88314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Probability</a:t>
            </a:r>
            <a:r>
              <a:rPr lang="nl-NL" dirty="0"/>
              <a:t> of </a:t>
            </a:r>
            <a:r>
              <a:rPr lang="nl-NL" dirty="0" err="1"/>
              <a:t>occurence</a:t>
            </a:r>
            <a:r>
              <a:rPr lang="nl-NL" dirty="0"/>
              <a:t>: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yet</a:t>
            </a:r>
            <a:r>
              <a:rPr lang="nl-NL" dirty="0"/>
              <a:t> </a:t>
            </a:r>
            <a:r>
              <a:rPr lang="nl-NL" dirty="0" err="1"/>
              <a:t>reached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53941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058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D11762-D7CF-4675-BA5B-333DB520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Basal </a:t>
            </a:r>
            <a:r>
              <a:rPr lang="nl-NL" dirty="0" err="1"/>
              <a:t>Melt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7397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5CB97-67EE-4442-A34C-7F2F1C97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Literature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4183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FAE35C1-CFF1-4200-8840-54619A78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19" y="1320801"/>
            <a:ext cx="9603079" cy="540173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FEB17258-77BA-46AB-827E-C76A784B64BB}"/>
              </a:ext>
            </a:extLst>
          </p:cNvPr>
          <p:cNvSpPr txBox="1"/>
          <p:nvPr/>
        </p:nvSpPr>
        <p:spPr>
          <a:xfrm>
            <a:off x="3691467" y="787400"/>
            <a:ext cx="458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Time series of </a:t>
            </a:r>
            <a:r>
              <a:rPr lang="nl-NL" dirty="0" err="1"/>
              <a:t>the</a:t>
            </a:r>
            <a:r>
              <a:rPr lang="nl-NL" dirty="0"/>
              <a:t> Indices</a:t>
            </a:r>
          </a:p>
        </p:txBody>
      </p:sp>
    </p:spTree>
    <p:extLst>
      <p:ext uri="{BB962C8B-B14F-4D97-AF65-F5344CB8AC3E}">
        <p14:creationId xmlns:p14="http://schemas.microsoft.com/office/powerpoint/2010/main" val="2161892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17A20B94-00EF-49B0-8BF8-33B1B42D2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3" t="30963" r="55583" b="18518"/>
          <a:stretch/>
        </p:blipFill>
        <p:spPr>
          <a:xfrm>
            <a:off x="6781800" y="566022"/>
            <a:ext cx="4734430" cy="3294777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DEC6F630-3F80-4E40-9538-80C756AA3DEE}"/>
              </a:ext>
            </a:extLst>
          </p:cNvPr>
          <p:cNvSpPr txBox="1"/>
          <p:nvPr/>
        </p:nvSpPr>
        <p:spPr>
          <a:xfrm>
            <a:off x="11516230" y="1239818"/>
            <a:ext cx="675770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>
                <a:hlinkClick r:id="rId3"/>
              </a:rPr>
              <a:t>https://nicolasfauchereau.github.io/climatecode/posts/wavelet-analysis-in-python/</a:t>
            </a:r>
            <a:r>
              <a:rPr lang="nl-NL" sz="1050" dirty="0"/>
              <a:t>; 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2763DF63-57B7-4639-8C2F-8F360AB698C1}"/>
              </a:ext>
            </a:extLst>
          </p:cNvPr>
          <p:cNvSpPr txBox="1"/>
          <p:nvPr/>
        </p:nvSpPr>
        <p:spPr>
          <a:xfrm>
            <a:off x="3740802" y="5503334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Terrence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Webster, 1999</a:t>
            </a:r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BBA577E9-37EA-4330-B255-36CE8244B7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2" t="13457" r="14871" b="7956"/>
          <a:stretch/>
        </p:blipFill>
        <p:spPr>
          <a:xfrm>
            <a:off x="267091" y="426366"/>
            <a:ext cx="5392893" cy="3104233"/>
          </a:xfrm>
          <a:prstGeom prst="rect">
            <a:avLst/>
          </a:prstGeom>
        </p:spPr>
      </p:pic>
      <p:sp>
        <p:nvSpPr>
          <p:cNvPr id="27" name="Tekstvak 26">
            <a:extLst>
              <a:ext uri="{FF2B5EF4-FFF2-40B4-BE49-F238E27FC236}">
                <a16:creationId xmlns:a16="http://schemas.microsoft.com/office/drawing/2014/main" id="{0B3275DE-A822-4934-BA60-F292A88CDFD9}"/>
              </a:ext>
            </a:extLst>
          </p:cNvPr>
          <p:cNvSpPr txBox="1"/>
          <p:nvPr/>
        </p:nvSpPr>
        <p:spPr>
          <a:xfrm>
            <a:off x="425231" y="4470400"/>
            <a:ext cx="30958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Code </a:t>
            </a:r>
            <a:r>
              <a:rPr lang="nl-NL" dirty="0" err="1"/>
              <a:t>based</a:t>
            </a:r>
            <a:r>
              <a:rPr lang="nl-NL" dirty="0"/>
              <a:t> on:</a:t>
            </a:r>
          </a:p>
          <a:p>
            <a:r>
              <a:rPr lang="nl-NL" dirty="0">
                <a:hlinkClick r:id="rId5"/>
              </a:rPr>
              <a:t>https://towardsdatascience.com/wavelet-fourier-analysis-on-the-enso-and-monsoon-data-in-python-31504eeadc2c</a:t>
            </a:r>
            <a:r>
              <a:rPr lang="nl-NL" dirty="0"/>
              <a:t>; 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95C7C975-3B58-444C-AEF7-2A706B5CDA47}"/>
              </a:ext>
            </a:extLst>
          </p:cNvPr>
          <p:cNvSpPr txBox="1"/>
          <p:nvPr/>
        </p:nvSpPr>
        <p:spPr>
          <a:xfrm>
            <a:off x="425231" y="3666067"/>
            <a:ext cx="392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Complex </a:t>
            </a:r>
            <a:r>
              <a:rPr lang="nl-NL" dirty="0" err="1"/>
              <a:t>Morlet</a:t>
            </a:r>
            <a:r>
              <a:rPr lang="nl-NL" dirty="0"/>
              <a:t> 1.5 band </a:t>
            </a:r>
            <a:r>
              <a:rPr lang="nl-NL" dirty="0" err="1"/>
              <a:t>width</a:t>
            </a:r>
            <a:r>
              <a:rPr lang="nl-NL" dirty="0"/>
              <a:t>, 1.0 center </a:t>
            </a:r>
            <a:r>
              <a:rPr lang="nl-NL" dirty="0" err="1"/>
              <a:t>frequency</a:t>
            </a:r>
            <a:endParaRPr lang="nl-NL" dirty="0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4DACD7E3-C3CE-43AC-8ED1-EA21AE858AE4}"/>
              </a:ext>
            </a:extLst>
          </p:cNvPr>
          <p:cNvSpPr txBox="1"/>
          <p:nvPr/>
        </p:nvSpPr>
        <p:spPr>
          <a:xfrm>
            <a:off x="3942798" y="-21318"/>
            <a:ext cx="458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Comparing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online</a:t>
            </a:r>
          </a:p>
        </p:txBody>
      </p:sp>
      <p:pic>
        <p:nvPicPr>
          <p:cNvPr id="31" name="Afbeelding 30">
            <a:extLst>
              <a:ext uri="{FF2B5EF4-FFF2-40B4-BE49-F238E27FC236}">
                <a16:creationId xmlns:a16="http://schemas.microsoft.com/office/drawing/2014/main" id="{D7D9979B-4111-4971-ABF2-7126F947E4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880" t="69300" r="32777" b="22840"/>
          <a:stretch/>
        </p:blipFill>
        <p:spPr>
          <a:xfrm>
            <a:off x="7700914" y="3712885"/>
            <a:ext cx="4674665" cy="539065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1CAB9645-9E28-44F1-AC07-ADD4C99B55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991" t="42519" r="50417" b="31333"/>
          <a:stretch/>
        </p:blipFill>
        <p:spPr>
          <a:xfrm>
            <a:off x="6145604" y="4150352"/>
            <a:ext cx="5649269" cy="27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4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A11A5A-3FF8-4842-B197-CDFDB46E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Differences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ERSST datasets</a:t>
            </a:r>
          </a:p>
        </p:txBody>
      </p:sp>
    </p:spTree>
    <p:extLst>
      <p:ext uri="{BB962C8B-B14F-4D97-AF65-F5344CB8AC3E}">
        <p14:creationId xmlns:p14="http://schemas.microsoft.com/office/powerpoint/2010/main" val="2960101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C39D650-01CF-4952-BD7A-8FA59B525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3" t="12592" r="28417" b="6519"/>
          <a:stretch/>
        </p:blipFill>
        <p:spPr>
          <a:xfrm>
            <a:off x="6951133" y="92497"/>
            <a:ext cx="5069840" cy="3519381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B41CB558-860E-493D-949E-5BE2ED480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3" t="12741" r="31083" b="5185"/>
          <a:stretch/>
        </p:blipFill>
        <p:spPr>
          <a:xfrm>
            <a:off x="296635" y="13758"/>
            <a:ext cx="4768126" cy="367686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78E07FB-3B2B-44AC-A506-51E926CFFD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4" t="14342" r="31833" b="5926"/>
          <a:stretch/>
        </p:blipFill>
        <p:spPr>
          <a:xfrm>
            <a:off x="6951133" y="3545577"/>
            <a:ext cx="4544908" cy="3025194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D37474FF-BD63-44D4-9750-99A47C683A1F}"/>
              </a:ext>
            </a:extLst>
          </p:cNvPr>
          <p:cNvSpPr txBox="1"/>
          <p:nvPr/>
        </p:nvSpPr>
        <p:spPr>
          <a:xfrm>
            <a:off x="1284265" y="4627974"/>
            <a:ext cx="4580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Differences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indices:</a:t>
            </a:r>
          </a:p>
          <a:p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Complex </a:t>
            </a:r>
            <a:r>
              <a:rPr lang="nl-NL" dirty="0" err="1"/>
              <a:t>Morlet</a:t>
            </a:r>
            <a:r>
              <a:rPr lang="nl-NL" dirty="0"/>
              <a:t> Wave</a:t>
            </a:r>
          </a:p>
        </p:txBody>
      </p:sp>
    </p:spTree>
    <p:extLst>
      <p:ext uri="{BB962C8B-B14F-4D97-AF65-F5344CB8AC3E}">
        <p14:creationId xmlns:p14="http://schemas.microsoft.com/office/powerpoint/2010/main" val="267955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23A8938-83E9-4CF7-95F6-EABDFDF0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096" y="482600"/>
            <a:ext cx="5719703" cy="3217333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4C7EF75C-52F0-4B00-856A-945DE3C13369}"/>
              </a:ext>
            </a:extLst>
          </p:cNvPr>
          <p:cNvSpPr txBox="1"/>
          <p:nvPr/>
        </p:nvSpPr>
        <p:spPr>
          <a:xfrm>
            <a:off x="2446867" y="1566334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Mexican</a:t>
            </a:r>
            <a:r>
              <a:rPr lang="nl-NL" dirty="0"/>
              <a:t> hat </a:t>
            </a:r>
            <a:r>
              <a:rPr lang="nl-NL" dirty="0" err="1"/>
              <a:t>wavelet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0CB5D60-711C-4E98-B20C-B4616FBD1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133" y="2806171"/>
            <a:ext cx="6646332" cy="373856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2F948B4B-036F-41C2-8E8F-C37AAAA61A8F}"/>
              </a:ext>
            </a:extLst>
          </p:cNvPr>
          <p:cNvSpPr txBox="1"/>
          <p:nvPr/>
        </p:nvSpPr>
        <p:spPr>
          <a:xfrm>
            <a:off x="2336800" y="3810001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Morlet</a:t>
            </a:r>
            <a:r>
              <a:rPr lang="nl-NL" dirty="0"/>
              <a:t> (</a:t>
            </a:r>
            <a:r>
              <a:rPr lang="nl-NL" dirty="0" err="1"/>
              <a:t>normal</a:t>
            </a:r>
            <a:r>
              <a:rPr lang="nl-NL" dirty="0"/>
              <a:t>)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37878A7-AFA6-48EA-800A-1D0C1AFCFE4C}"/>
              </a:ext>
            </a:extLst>
          </p:cNvPr>
          <p:cNvSpPr txBox="1"/>
          <p:nvPr/>
        </p:nvSpPr>
        <p:spPr>
          <a:xfrm>
            <a:off x="4340731" y="104802"/>
            <a:ext cx="458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Effect of </a:t>
            </a:r>
            <a:r>
              <a:rPr lang="nl-NL" dirty="0" err="1"/>
              <a:t>wavelet</a:t>
            </a:r>
            <a:r>
              <a:rPr lang="nl-NL" dirty="0"/>
              <a:t> type</a:t>
            </a:r>
          </a:p>
        </p:txBody>
      </p:sp>
    </p:spTree>
    <p:extLst>
      <p:ext uri="{BB962C8B-B14F-4D97-AF65-F5344CB8AC3E}">
        <p14:creationId xmlns:p14="http://schemas.microsoft.com/office/powerpoint/2010/main" val="1084652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FB63A23-44DD-4636-8549-3B9E47219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98224"/>
            <a:ext cx="5731933" cy="322421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25183211-BA7C-4C18-8E1B-28D8D52A262D}"/>
              </a:ext>
            </a:extLst>
          </p:cNvPr>
          <p:cNvSpPr txBox="1"/>
          <p:nvPr/>
        </p:nvSpPr>
        <p:spPr>
          <a:xfrm>
            <a:off x="2633133" y="4207934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Complex </a:t>
            </a:r>
            <a:r>
              <a:rPr lang="nl-NL" dirty="0" err="1"/>
              <a:t>Gaussian</a:t>
            </a:r>
            <a:r>
              <a:rPr lang="nl-NL" dirty="0"/>
              <a:t> (1st order </a:t>
            </a:r>
            <a:r>
              <a:rPr lang="nl-NL" dirty="0" err="1"/>
              <a:t>derivative</a:t>
            </a:r>
            <a:r>
              <a:rPr lang="nl-NL" dirty="0"/>
              <a:t>)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7580405-8367-4DA8-B20D-61A729401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8" t="12592" r="30833" b="5556"/>
          <a:stretch/>
        </p:blipFill>
        <p:spPr>
          <a:xfrm>
            <a:off x="6460067" y="113705"/>
            <a:ext cx="4690418" cy="3315295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D47B91A-193C-4889-BC47-882026CDE2E6}"/>
              </a:ext>
            </a:extLst>
          </p:cNvPr>
          <p:cNvSpPr txBox="1"/>
          <p:nvPr/>
        </p:nvSpPr>
        <p:spPr>
          <a:xfrm>
            <a:off x="2565400" y="1449737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Gaussian</a:t>
            </a:r>
            <a:r>
              <a:rPr lang="nl-NL" dirty="0"/>
              <a:t> (1st order </a:t>
            </a:r>
            <a:r>
              <a:rPr lang="nl-NL" dirty="0" err="1"/>
              <a:t>derivative</a:t>
            </a:r>
            <a:r>
              <a:rPr lang="nl-NL" dirty="0"/>
              <a:t>)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37BB8DA-F5EA-4880-A548-E1173132FD43}"/>
              </a:ext>
            </a:extLst>
          </p:cNvPr>
          <p:cNvSpPr txBox="1"/>
          <p:nvPr/>
        </p:nvSpPr>
        <p:spPr>
          <a:xfrm>
            <a:off x="3492386" y="50898"/>
            <a:ext cx="458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Effect of </a:t>
            </a:r>
            <a:r>
              <a:rPr lang="nl-NL" dirty="0" err="1"/>
              <a:t>wavelet</a:t>
            </a:r>
            <a:r>
              <a:rPr lang="nl-NL" dirty="0"/>
              <a:t> type</a:t>
            </a:r>
          </a:p>
        </p:txBody>
      </p:sp>
    </p:spTree>
    <p:extLst>
      <p:ext uri="{BB962C8B-B14F-4D97-AF65-F5344CB8AC3E}">
        <p14:creationId xmlns:p14="http://schemas.microsoft.com/office/powerpoint/2010/main" val="2664730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4915DB5-F056-4D43-BDE0-3F6DC413C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6" t="8024" r="5694" b="10000"/>
          <a:stretch/>
        </p:blipFill>
        <p:spPr>
          <a:xfrm>
            <a:off x="770467" y="491066"/>
            <a:ext cx="10964333" cy="5621868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119B250-59DE-41BC-8041-9AF86BF22E87}"/>
              </a:ext>
            </a:extLst>
          </p:cNvPr>
          <p:cNvSpPr txBox="1"/>
          <p:nvPr/>
        </p:nvSpPr>
        <p:spPr>
          <a:xfrm>
            <a:off x="711200" y="118534"/>
            <a:ext cx="2455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Complex </a:t>
            </a:r>
            <a:r>
              <a:rPr lang="nl-NL" dirty="0" err="1"/>
              <a:t>Morlet</a:t>
            </a:r>
            <a:r>
              <a:rPr lang="nl-NL" dirty="0"/>
              <a:t> 1.5 </a:t>
            </a:r>
            <a:r>
              <a:rPr lang="nl-NL" dirty="0" err="1"/>
              <a:t>bandwith</a:t>
            </a:r>
            <a:r>
              <a:rPr lang="nl-NL" dirty="0"/>
              <a:t>, 1.0 center </a:t>
            </a:r>
            <a:r>
              <a:rPr lang="nl-NL" dirty="0" err="1"/>
              <a:t>frequency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0058C28-758D-49E8-8128-EA9742089D3D}"/>
              </a:ext>
            </a:extLst>
          </p:cNvPr>
          <p:cNvSpPr txBox="1"/>
          <p:nvPr/>
        </p:nvSpPr>
        <p:spPr>
          <a:xfrm>
            <a:off x="3556000" y="0"/>
            <a:ext cx="591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Time series of </a:t>
            </a:r>
            <a:r>
              <a:rPr lang="nl-NL" dirty="0" err="1"/>
              <a:t>the</a:t>
            </a:r>
            <a:r>
              <a:rPr lang="nl-NL" dirty="0"/>
              <a:t> Power of </a:t>
            </a:r>
            <a:r>
              <a:rPr lang="nl-NL" dirty="0" err="1"/>
              <a:t>specific</a:t>
            </a:r>
            <a:r>
              <a:rPr lang="nl-NL" dirty="0"/>
              <a:t> </a:t>
            </a:r>
            <a:r>
              <a:rPr lang="nl-NL" dirty="0" err="1"/>
              <a:t>periodicities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4027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64E7A31-5A45-4066-B856-CEFD35364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0" t="11259" r="5084" b="12444"/>
          <a:stretch/>
        </p:blipFill>
        <p:spPr>
          <a:xfrm>
            <a:off x="-1" y="0"/>
            <a:ext cx="12203363" cy="597408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9CE1E110-FB15-4FC5-80A7-4307A486B5D2}"/>
              </a:ext>
            </a:extLst>
          </p:cNvPr>
          <p:cNvSpPr txBox="1"/>
          <p:nvPr/>
        </p:nvSpPr>
        <p:spPr>
          <a:xfrm>
            <a:off x="438150" y="5581650"/>
            <a:ext cx="4867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respect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1981-2010: </a:t>
            </a:r>
            <a:r>
              <a:rPr lang="nl-NL" dirty="0">
                <a:hlinkClick r:id="rId3"/>
              </a:rPr>
              <a:t>https://psl.noaa.gov/gcos_wgsp/Timeseries/Nino34/</a:t>
            </a:r>
            <a:r>
              <a:rPr lang="nl-NL" dirty="0"/>
              <a:t> 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CB15DDBB-F1E5-4472-945D-C2CD48C3B0E3}"/>
              </a:ext>
            </a:extLst>
          </p:cNvPr>
          <p:cNvSpPr txBox="1"/>
          <p:nvPr/>
        </p:nvSpPr>
        <p:spPr>
          <a:xfrm>
            <a:off x="7277100" y="5753100"/>
            <a:ext cx="367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ERSST </a:t>
            </a:r>
            <a:r>
              <a:rPr lang="nl-NL" dirty="0" err="1"/>
              <a:t>compute</a:t>
            </a:r>
            <a:r>
              <a:rPr lang="nl-NL" dirty="0"/>
              <a:t> more T </a:t>
            </a:r>
            <a:r>
              <a:rPr lang="nl-NL" dirty="0" err="1"/>
              <a:t>rise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time.</a:t>
            </a:r>
          </a:p>
        </p:txBody>
      </p:sp>
    </p:spTree>
    <p:extLst>
      <p:ext uri="{BB962C8B-B14F-4D97-AF65-F5344CB8AC3E}">
        <p14:creationId xmlns:p14="http://schemas.microsoft.com/office/powerpoint/2010/main" val="918515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EB64DF4-8990-4E66-AA91-8BABB803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81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44E6849-C95F-41BD-B3DE-14683CA4E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2" t="9481" r="4584" b="6519"/>
          <a:stretch/>
        </p:blipFill>
        <p:spPr>
          <a:xfrm>
            <a:off x="711200" y="650240"/>
            <a:ext cx="1092200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93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244E5E8-8A48-417F-97C5-8E29A2AB8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3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13F3A5C7-DCC0-4779-B326-BC0D1C01A9F1}"/>
              </a:ext>
            </a:extLst>
          </p:cNvPr>
          <p:cNvSpPr txBox="1"/>
          <p:nvPr/>
        </p:nvSpPr>
        <p:spPr>
          <a:xfrm>
            <a:off x="1056640" y="314960"/>
            <a:ext cx="485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IPO: index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ERSSTv5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71B76F7-6ADF-4C4E-B2D7-93A3C8389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2" t="8445" r="6082" b="10962"/>
          <a:stretch/>
        </p:blipFill>
        <p:spPr>
          <a:xfrm>
            <a:off x="797560" y="1254760"/>
            <a:ext cx="10596880" cy="552704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E9521954-8890-4911-B7AC-4E21BE1EF2B6}"/>
              </a:ext>
            </a:extLst>
          </p:cNvPr>
          <p:cNvSpPr txBox="1"/>
          <p:nvPr/>
        </p:nvSpPr>
        <p:spPr>
          <a:xfrm>
            <a:off x="9182100" y="76200"/>
            <a:ext cx="2604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err="1"/>
              <a:t>Henley</a:t>
            </a:r>
            <a:r>
              <a:rPr lang="nl-NL" sz="1400" dirty="0"/>
              <a:t>, B. J., </a:t>
            </a:r>
            <a:r>
              <a:rPr lang="nl-NL" sz="1400" dirty="0" err="1"/>
              <a:t>Gergis</a:t>
            </a:r>
            <a:r>
              <a:rPr lang="nl-NL" sz="1400" dirty="0"/>
              <a:t>, J., </a:t>
            </a:r>
            <a:r>
              <a:rPr lang="nl-NL" sz="1400" dirty="0" err="1"/>
              <a:t>Karoly</a:t>
            </a:r>
            <a:r>
              <a:rPr lang="nl-NL" sz="1400" dirty="0"/>
              <a:t>, D. J., Power, S., Kennedy, J., &amp; </a:t>
            </a:r>
            <a:r>
              <a:rPr lang="nl-NL" sz="1400" dirty="0" err="1"/>
              <a:t>Folland</a:t>
            </a:r>
            <a:r>
              <a:rPr lang="nl-NL" sz="1400" dirty="0"/>
              <a:t>, C. K. (2015). A </a:t>
            </a:r>
            <a:r>
              <a:rPr lang="nl-NL" sz="1400" dirty="0" err="1"/>
              <a:t>tripole</a:t>
            </a:r>
            <a:r>
              <a:rPr lang="nl-NL" sz="1400" dirty="0"/>
              <a:t> index </a:t>
            </a:r>
            <a:r>
              <a:rPr lang="nl-NL" sz="1400" dirty="0" err="1"/>
              <a:t>for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interdecadal</a:t>
            </a:r>
            <a:r>
              <a:rPr lang="nl-NL" sz="1400" dirty="0"/>
              <a:t> Pacific </a:t>
            </a:r>
            <a:r>
              <a:rPr lang="nl-NL" sz="1400" dirty="0" err="1"/>
              <a:t>oscillation</a:t>
            </a:r>
            <a:r>
              <a:rPr lang="nl-NL" sz="1400" dirty="0"/>
              <a:t>. </a:t>
            </a:r>
            <a:r>
              <a:rPr lang="nl-NL" sz="1400" i="1" dirty="0" err="1"/>
              <a:t>Climate</a:t>
            </a:r>
            <a:r>
              <a:rPr lang="nl-NL" sz="1400" i="1" dirty="0"/>
              <a:t> Dynamics</a:t>
            </a:r>
            <a:r>
              <a:rPr lang="nl-NL" sz="1400" dirty="0"/>
              <a:t>, </a:t>
            </a:r>
            <a:r>
              <a:rPr lang="nl-NL" sz="1400" i="1" dirty="0"/>
              <a:t>45</a:t>
            </a:r>
            <a:r>
              <a:rPr lang="nl-NL" sz="1400" dirty="0"/>
              <a:t>(11-12), 3077-3090.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18860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788E9042-E342-4C56-9E50-F90207EE79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0" t="8000" r="2833" b="11556"/>
          <a:stretch/>
        </p:blipFill>
        <p:spPr>
          <a:xfrm>
            <a:off x="579120" y="548640"/>
            <a:ext cx="11267440" cy="55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41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8BF8908-9252-46A5-8058-5FF529D35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" t="8148" r="3916" b="10223"/>
          <a:stretch/>
        </p:blipFill>
        <p:spPr>
          <a:xfrm>
            <a:off x="314960" y="558800"/>
            <a:ext cx="11399520" cy="55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39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C95AA4F-5A6A-423D-96E5-223CA5CFD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7" t="8296" r="2749" b="8444"/>
          <a:stretch/>
        </p:blipFill>
        <p:spPr>
          <a:xfrm>
            <a:off x="447040" y="568960"/>
            <a:ext cx="11409680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71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01C47F5-A472-4015-9E28-254666BD8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8" t="32445" r="21000" b="8445"/>
          <a:stretch/>
        </p:blipFill>
        <p:spPr>
          <a:xfrm>
            <a:off x="0" y="1010920"/>
            <a:ext cx="8229956" cy="483616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AC997AB-3803-400A-B2D1-3B52164BC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41481" r="19250" b="33186"/>
          <a:stretch/>
        </p:blipFill>
        <p:spPr>
          <a:xfrm>
            <a:off x="8229956" y="1869440"/>
            <a:ext cx="3749040" cy="173736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60F92344-6AD0-4791-A0BF-A795F8EA93BA}"/>
              </a:ext>
            </a:extLst>
          </p:cNvPr>
          <p:cNvSpPr txBox="1"/>
          <p:nvPr/>
        </p:nvSpPr>
        <p:spPr>
          <a:xfrm>
            <a:off x="8950960" y="687754"/>
            <a:ext cx="174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Huang</a:t>
            </a:r>
            <a:r>
              <a:rPr lang="nl-NL" dirty="0"/>
              <a:t> et al, 2017</a:t>
            </a:r>
          </a:p>
        </p:txBody>
      </p:sp>
    </p:spTree>
    <p:extLst>
      <p:ext uri="{BB962C8B-B14F-4D97-AF65-F5344CB8AC3E}">
        <p14:creationId xmlns:p14="http://schemas.microsoft.com/office/powerpoint/2010/main" val="322859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4B5C2C2-13C7-46F2-979F-412631438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" t="7408" r="10167" b="8000"/>
          <a:stretch/>
        </p:blipFill>
        <p:spPr>
          <a:xfrm>
            <a:off x="5951251" y="0"/>
            <a:ext cx="6240749" cy="357060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8C6D8A1-3E85-4A83-972A-9B87FF499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67" t="8297" r="10916" b="9185"/>
          <a:stretch/>
        </p:blipFill>
        <p:spPr>
          <a:xfrm>
            <a:off x="0" y="3278084"/>
            <a:ext cx="6240749" cy="357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2661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5814</TotalTime>
  <Words>306</Words>
  <Application>Microsoft Office PowerPoint</Application>
  <PresentationFormat>Breedbeeld</PresentationFormat>
  <Paragraphs>51</Paragraphs>
  <Slides>37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Kantoorthema</vt:lpstr>
      <vt:lpstr>Meeting 6/12</vt:lpstr>
      <vt:lpstr>Agenda</vt:lpstr>
      <vt:lpstr>Differences between ERSST datasets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ENSO Event 1940s</vt:lpstr>
      <vt:lpstr>PowerPoint-presentatie</vt:lpstr>
      <vt:lpstr>Wavelets</vt:lpstr>
      <vt:lpstr>PowerPoint-presentatie</vt:lpstr>
      <vt:lpstr>PowerPoint-presentatie</vt:lpstr>
      <vt:lpstr>PowerPoint-presentatie</vt:lpstr>
      <vt:lpstr>PowerPoint-presentatie</vt:lpstr>
      <vt:lpstr>PowerPoint-presentatie</vt:lpstr>
      <vt:lpstr>Width of ENSO</vt:lpstr>
      <vt:lpstr>PowerPoint-presentatie</vt:lpstr>
      <vt:lpstr>PowerPoint-presentatie</vt:lpstr>
      <vt:lpstr>PowerPoint-presentatie</vt:lpstr>
      <vt:lpstr>Next week:</vt:lpstr>
      <vt:lpstr>Behind this some old slides</vt:lpstr>
      <vt:lpstr>Probability of occurence: Not yet reached</vt:lpstr>
      <vt:lpstr>PowerPoint-presentatie</vt:lpstr>
      <vt:lpstr>Basal Melt</vt:lpstr>
      <vt:lpstr>Literature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6/12</dc:title>
  <dc:creator>Janzing, G.W. (Joren)</dc:creator>
  <cp:lastModifiedBy>Janzing, G.W. (Joren)</cp:lastModifiedBy>
  <cp:revision>18</cp:revision>
  <dcterms:created xsi:type="dcterms:W3CDTF">2021-11-30T10:26:54Z</dcterms:created>
  <dcterms:modified xsi:type="dcterms:W3CDTF">2021-12-06T13:42:12Z</dcterms:modified>
</cp:coreProperties>
</file>